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66" r:id="rId14"/>
    <p:sldId id="267" r:id="rId15"/>
    <p:sldId id="268" r:id="rId16"/>
    <p:sldId id="271" r:id="rId17"/>
  </p:sldIdLst>
  <p:sldSz cx="9144000" cy="5143500" type="screen16x9"/>
  <p:notesSz cx="6858000" cy="9144000"/>
  <p:embeddedFontLst>
    <p:embeddedFont>
      <p:font typeface="Source Sans Pro" panose="020B0604020202020204" charset="0"/>
      <p:regular r:id="rId19"/>
      <p:bold r:id="rId20"/>
      <p:italic r:id="rId21"/>
      <p:boldItalic r:id="rId22"/>
    </p:embeddedFont>
    <p:embeddedFont>
      <p:font typeface="Amatic SC" panose="020B0604020202020204" charset="-79"/>
      <p:regular r:id="rId23"/>
      <p:bold r:id="rId24"/>
    </p:embeddedFont>
    <p:embeddedFont>
      <p:font typeface="Source Code Pro" panose="020B0604020202020204" charset="0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71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00432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4653a610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4653a610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3ba616eed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3ba616eed_0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3ba616ee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3ba616ee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3ba616ee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3ba616ee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ba616eed_0_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ba616eed_0_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3ba616eed_0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3ba616eed_0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3ba616eed_0_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3ba616eed_0_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4653a610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4653a610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4872eb40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4872eb40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361f8e55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361f8e55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361f8e55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361f8e55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3e5cc8bcb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3e5cc8bcb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Char char="●"/>
              <a:def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HONEY Project </a:t>
            </a:r>
            <a:endParaRPr dirty="0"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Taylor, Rusul, Richard, Rebecca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Food and what does it do? </a:t>
            </a:r>
            <a:endParaRPr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427" y="1004150"/>
            <a:ext cx="1336575" cy="413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PLATE</a:t>
            </a:r>
            <a:endParaRPr dirty="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226" y="967826"/>
            <a:ext cx="3461475" cy="27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Fruit</a:t>
            </a:r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Fresh, canned, frozen, dried, pureed and/or 100% fruit 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juice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Bananas, apples. Strawberries, 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oranges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Fruits have many nutrients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Potassium, fiber, vitamin 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things keep us healthy and protect us against disease!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8592" y="1691213"/>
            <a:ext cx="3480300" cy="181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311700" y="996594"/>
            <a:ext cx="4120800" cy="36781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Vegetables may be raw or cooked; fresh, frozen, canned, or dried/dehydrated; and may be whole, cut-up, or mashed or 100% vegetable juice. </a:t>
            </a:r>
            <a:endParaRPr sz="1600" dirty="0">
              <a:solidFill>
                <a:schemeClr val="accent1"/>
              </a:solidFill>
              <a:highlight>
                <a:srgbClr val="FFFFFF"/>
              </a:highlight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Examples</a:t>
            </a:r>
            <a:endParaRPr sz="1600" dirty="0">
              <a:solidFill>
                <a:schemeClr val="accent1"/>
              </a:solidFill>
              <a:highlight>
                <a:srgbClr val="FFFFFF"/>
              </a:highlight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 dirty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Broccoli, carrots, cucumber, </a:t>
            </a:r>
            <a:r>
              <a:rPr lang="en" sz="1600" dirty="0" smtClean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lettuce</a:t>
            </a: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 sz="1600" dirty="0">
              <a:solidFill>
                <a:schemeClr val="accent1"/>
              </a:solidFill>
              <a:highlight>
                <a:srgbClr val="FFFFFF"/>
              </a:highlight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Nutrients</a:t>
            </a:r>
            <a:endParaRPr sz="1600" dirty="0">
              <a:solidFill>
                <a:schemeClr val="accent1"/>
              </a:solidFill>
              <a:highlight>
                <a:srgbClr val="FFFFFF"/>
              </a:highlight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600" dirty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Potassium, dietary fiber, folate (folic acid), vitamin A, and vitamin </a:t>
            </a:r>
            <a:r>
              <a:rPr lang="en" sz="1600" dirty="0" smtClean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C</a:t>
            </a: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 sz="1600" dirty="0">
              <a:solidFill>
                <a:schemeClr val="accent1"/>
              </a:solidFill>
              <a:highlight>
                <a:srgbClr val="FFFFFF"/>
              </a:highlight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600" dirty="0">
                <a:solidFill>
                  <a:schemeClr val="accent1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They help you grow, boost your immune system, and help you fight off disease!</a:t>
            </a:r>
            <a:endParaRPr sz="1600" dirty="0">
              <a:solidFill>
                <a:schemeClr val="accent1"/>
              </a:solidFill>
              <a:highlight>
                <a:srgbClr val="FFFFFF"/>
              </a:highlight>
              <a:latin typeface="Times New Roman" panose="02020603050405020304" pitchFamily="18" charset="0"/>
              <a:ea typeface="Source Sans Pro"/>
              <a:cs typeface="Times New Roman" panose="02020603050405020304" pitchFamily="18" charset="0"/>
              <a:sym typeface="Source Sans Pro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Vegetables </a:t>
            </a:r>
            <a:endParaRPr dirty="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77484"/>
            <a:ext cx="4442650" cy="28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grains </a:t>
            </a:r>
            <a:endParaRPr dirty="0"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270604" y="950011"/>
            <a:ext cx="4948668" cy="39507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Foods made from wheat, rice, oats, cornmeal, barely, or other cereals.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Pasta, bread, rice, cereal, oatmeal, tortillas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Vs. Refined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- has dietary fiber, B-vitamins, antioxidants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- brown rice, oatmeal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Refined - processed, vitamins are added back in, but dietary fiber is not.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- white rice, white bread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Grains fuel us with energy, make us feel good, and help us digest all the other foods on our plate!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4576" y="1848624"/>
            <a:ext cx="3278400" cy="218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Protein foods</a:t>
            </a:r>
            <a:endParaRPr dirty="0"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5283300" cy="32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just meat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group includes foods made from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Meat, poultry, seafood, beans, peas, eggs, soy products, nuts, and seeds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B-vitamins, iron, 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zinc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helps your muscles, gives you energy, and even makes the hormones in your body!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653" y="1586625"/>
            <a:ext cx="3281475" cy="218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Dairy</a:t>
            </a:r>
            <a:endParaRPr dirty="0"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4051500" cy="346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Milk or certain products that are made from 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milk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Milk, 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yogurt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Keeps our bones and teeth strong</a:t>
            </a:r>
            <a:r>
              <a:rPr lang="e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Calcium, potassium, vitamin 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2700" y="1578100"/>
            <a:ext cx="3962025" cy="2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228275" y="264525"/>
            <a:ext cx="8520600" cy="567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matic SC" panose="020B0604020202020204" charset="-79"/>
                <a:cs typeface="Amatic SC" panose="020B0604020202020204" charset="-79"/>
              </a:rPr>
              <a:t>Nutrition Labels </a:t>
            </a:r>
            <a:endParaRPr dirty="0">
              <a:latin typeface="Amatic SC" panose="020B0604020202020204" charset="-79"/>
              <a:cs typeface="Amatic SC" panose="020B0604020202020204" charset="-79"/>
            </a:endParaRPr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311591" y="1051841"/>
            <a:ext cx="5298300" cy="3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Nutrition label 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Tells you how many nutrients are in that amount of food,  and always lists                                                                                         a serving size, which is an amount of </a:t>
            </a: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food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Serving 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sizes also help </a:t>
            </a: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people understand </a:t>
            </a:r>
            <a:r>
              <a:rPr lang="en" sz="1200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how much they're eating.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We need to look at when We read the Nutrition label: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Serving Size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Calories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300" dirty="0">
                <a:solidFill>
                  <a:srgbClr val="333333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Nutrients </a:t>
            </a:r>
            <a:endParaRPr sz="1300" dirty="0">
              <a:solidFill>
                <a:srgbClr val="333333"/>
              </a:solidFill>
              <a:highlight>
                <a:srgbClr val="FFFFFF"/>
              </a:highligh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Arial"/>
              <a:buAutoNum type="arabicPeriod"/>
            </a:pPr>
            <a:r>
              <a:rPr lang="en" sz="1300" dirty="0">
                <a:solidFill>
                  <a:srgbClr val="333333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The percent Daily Values </a:t>
            </a:r>
            <a:endParaRPr sz="1300" dirty="0">
              <a:solidFill>
                <a:srgbClr val="333333"/>
              </a:solidFill>
              <a:highlight>
                <a:srgbClr val="FFFFFF"/>
              </a:highligh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00" dirty="0">
              <a:solidFill>
                <a:srgbClr val="333333"/>
              </a:solidFill>
              <a:highlight>
                <a:srgbClr val="FFFFFF"/>
              </a:highlight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9891" y="49351"/>
            <a:ext cx="3534117" cy="4943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title"/>
          </p:nvPr>
        </p:nvSpPr>
        <p:spPr>
          <a:xfrm>
            <a:off x="155575" y="143838"/>
            <a:ext cx="8638375" cy="5445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Amatic SC" panose="020B0604020202020204" charset="-79"/>
                <a:cs typeface="Amatic SC" panose="020B0604020202020204" charset="-79"/>
              </a:rPr>
              <a:t>Nutrition </a:t>
            </a:r>
            <a:r>
              <a:rPr lang="en" sz="2800" dirty="0" smtClean="0">
                <a:latin typeface="Amatic SC" panose="020B0604020202020204" charset="-79"/>
                <a:cs typeface="Amatic SC" panose="020B0604020202020204" charset="-79"/>
              </a:rPr>
              <a:t>Labels: Contents</a:t>
            </a:r>
            <a:endParaRPr sz="2800" dirty="0">
              <a:latin typeface="Amatic SC" panose="020B0604020202020204" charset="-79"/>
              <a:cs typeface="Amatic SC" panose="020B0604020202020204" charset="-79"/>
            </a:endParaRPr>
          </a:p>
        </p:txBody>
      </p:sp>
      <p:sp>
        <p:nvSpPr>
          <p:cNvPr id="118" name="Google Shape;118;p22"/>
          <p:cNvSpPr txBox="1">
            <a:spLocks noGrp="1"/>
          </p:cNvSpPr>
          <p:nvPr>
            <p:ph type="body" idx="1"/>
          </p:nvPr>
        </p:nvSpPr>
        <p:spPr>
          <a:xfrm>
            <a:off x="190439" y="852854"/>
            <a:ext cx="8655609" cy="41301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1) </a:t>
            </a:r>
            <a:r>
              <a:rPr lang="e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Serving </a:t>
            </a:r>
            <a:r>
              <a:rPr lang="e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size:</a:t>
            </a:r>
            <a:r>
              <a:rPr lang="en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</a:t>
            </a:r>
            <a:endParaRPr lang="en" dirty="0" smtClean="0">
              <a:solidFill>
                <a:srgbClr val="222222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Look at this first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Used in familiar units to make it easy to compare similar foods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Reflect the amount that people typically eat or drink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But, It is not a recommenation of how much you should eat or drink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All the nutrients amounts shown  on the label, including the number of calories, refer to the size of the serving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2) Calories</a:t>
            </a:r>
            <a:endParaRPr lang="en" b="1" dirty="0">
              <a:solidFill>
                <a:srgbClr val="222222"/>
              </a:solidFill>
              <a:highlight>
                <a:srgbClr val="FFFFFF"/>
              </a:highlight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pPr marL="171450" lvl="0" indent="-171450" algn="l" rtl="0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Provides a measure of how much energy you get from a serving of the food.</a:t>
            </a:r>
          </a:p>
          <a:p>
            <a:pPr marL="171450" lvl="0" indent="-171450" algn="l" rtl="0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For a healthy body weight, balance the number of calories you eat and drink with the number of calories that your body uses. Usually 2,000 calories a day is used as the guide for nutrition advice.</a:t>
            </a:r>
          </a:p>
          <a:p>
            <a:pPr marL="171450" lvl="0" indent="-171450" algn="l" rtl="0">
              <a:spcBef>
                <a:spcPts val="1600"/>
              </a:spcBef>
              <a:spcAft>
                <a:spcPts val="1600"/>
              </a:spcAft>
              <a:buFont typeface="Wingdings" panose="05000000000000000000" pitchFamily="2" charset="2"/>
              <a:buChar char="ü"/>
            </a:pPr>
            <a:r>
              <a:rPr lang="en" sz="1200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Your calorie needs might vary depending with your age, sex, height, weight, and physical activity.</a:t>
            </a:r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6174" y="898659"/>
            <a:ext cx="2248325" cy="6113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Calories Sample Label"/>
          <p:cNvSpPr>
            <a:spLocks noChangeAspect="1" noChangeArrowheads="1"/>
          </p:cNvSpPr>
          <p:nvPr/>
        </p:nvSpPr>
        <p:spPr bwMode="auto">
          <a:xfrm>
            <a:off x="155575" y="-457200"/>
            <a:ext cx="2857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223" y="2383847"/>
            <a:ext cx="2038326" cy="679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292850"/>
            <a:ext cx="8520600" cy="570179"/>
          </a:xfrm>
        </p:spPr>
        <p:txBody>
          <a:bodyPr/>
          <a:lstStyle/>
          <a:p>
            <a:r>
              <a:rPr lang="en" sz="2800" dirty="0">
                <a:latin typeface="Amatic SC" panose="020B0604020202020204" charset="-79"/>
                <a:cs typeface="Amatic SC" panose="020B0604020202020204" charset="-79"/>
              </a:rPr>
              <a:t>Nutrition </a:t>
            </a:r>
            <a:r>
              <a:rPr lang="en" sz="2800" dirty="0" smtClean="0">
                <a:latin typeface="Amatic SC" panose="020B0604020202020204" charset="-79"/>
                <a:cs typeface="Amatic SC" panose="020B0604020202020204" charset="-79"/>
              </a:rPr>
              <a:t>Labels: Contents</a:t>
            </a:r>
            <a:endParaRPr lang="en-US" sz="2800" dirty="0">
              <a:latin typeface="Amatic SC" panose="020B0604020202020204" charset="-79"/>
              <a:cs typeface="Amatic SC" panose="020B0604020202020204" charset="-79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958" y="801383"/>
            <a:ext cx="8520600" cy="3976100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Nutrients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Depicts some of the key nutrients that impact your health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it to support your personal dietary needs by looking at foods that contain more of the nutrients that you are looking for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Nutrients to get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of: saturated fat, sodium, and added sugars.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Nutrients to get more of: Dietary fiber, Vitamin D, Calcium, Iron, and Potassium</a:t>
            </a:r>
          </a:p>
          <a:p>
            <a:pPr marL="11430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Percent Daily Value (%DV)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shows the percent  daily value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each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nutrients is a serving of the food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values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reference amounts of nutrients to consume or not to exceed each day.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Shows how much of the nutrient in a serving contributes to a total daily diet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Helps in determining if a serving of food is high or low in a nutrient.</a:t>
            </a:r>
          </a:p>
        </p:txBody>
      </p:sp>
    </p:spTree>
    <p:extLst>
      <p:ext uri="{BB962C8B-B14F-4D97-AF65-F5344CB8AC3E}">
        <p14:creationId xmlns:p14="http://schemas.microsoft.com/office/powerpoint/2010/main" val="123666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sz="2800" dirty="0"/>
              <a:t>Nutrition Labels: </a:t>
            </a:r>
            <a:r>
              <a:rPr lang="en" sz="2800" dirty="0" smtClean="0"/>
              <a:t>Contents</a:t>
            </a: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770562"/>
            <a:ext cx="3999900" cy="3798313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 smtClean="0"/>
              <a:t>3) Nutrients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4832400" y="801384"/>
            <a:ext cx="3999900" cy="3767492"/>
          </a:xfrm>
        </p:spPr>
        <p:txBody>
          <a:bodyPr/>
          <a:lstStyle/>
          <a:p>
            <a:pPr marL="139700" indent="0">
              <a:buNone/>
            </a:pPr>
            <a:r>
              <a:rPr lang="en-US" b="1" dirty="0" smtClean="0"/>
              <a:t>4) Percent Daily Value</a:t>
            </a:r>
          </a:p>
          <a:p>
            <a:pPr marL="13970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70" y="1150707"/>
            <a:ext cx="3809524" cy="38695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633" y="1146296"/>
            <a:ext cx="3809524" cy="38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2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Typical Lunch </a:t>
            </a:r>
            <a:endParaRPr dirty="0"/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1"/>
          </p:nvPr>
        </p:nvSpPr>
        <p:spPr>
          <a:xfrm>
            <a:off x="311700" y="1233725"/>
            <a:ext cx="5312700" cy="33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Sandwiches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 bread, lunch meat, cheese slices, peanut butter, jelly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Chips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calories, high sodium, high carb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Cookies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calorie, high carb, high added sugar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Lunchables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Ultra processed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Juices/sodas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sugar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Cup o’ Noodles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sodium, ultra processed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3025" y="1831200"/>
            <a:ext cx="3653774" cy="24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Healthy Lunches </a:t>
            </a:r>
            <a:endParaRPr dirty="0"/>
          </a:p>
        </p:txBody>
      </p:sp>
      <p:sp>
        <p:nvSpPr>
          <p:cNvPr id="132" name="Google Shape;132;p2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make our lunches healthier? </a:t>
            </a:r>
            <a:endParaRPr lang="e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fruits and vegetables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Apple slices, carrot sticks, celery, berries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keep chips, but add healthier options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 chips (whole grains),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PB&amp;J’S are a great source of protein!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 wheat bread for white bread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 meat sandwiches are good too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Wheat bread, real cheese slices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525" y="1814275"/>
            <a:ext cx="3429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</a:t>
            </a:r>
            <a:endParaRPr dirty="0"/>
          </a:p>
        </p:txBody>
      </p:sp>
      <p:sp>
        <p:nvSpPr>
          <p:cNvPr id="139" name="Google Shape;139;p2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What gives the body energy it requires to function normally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standard meal should include: fruits, vegetables, grains, proteins, and dairy products in varying proportions.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these key food types provide essential nutrients required by the body such as Vitamins and Minerals.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proportions of these nutrients can be deduced by simply looking at nutrition labels.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 Labels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tells you how many nutrients are in that amount of food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27416"/>
            <a:ext cx="8520600" cy="3914454"/>
          </a:xfrm>
        </p:spPr>
        <p:txBody>
          <a:bodyPr/>
          <a:lstStyle/>
          <a:p>
            <a:pPr marL="114300" lvl="0" indent="0">
              <a:buNone/>
            </a:pPr>
            <a:r>
              <a:rPr lang="en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What to look at when reading nutrition labels:</a:t>
            </a:r>
          </a:p>
          <a:p>
            <a:pPr marL="114300" indent="0">
              <a:buNone/>
            </a:pPr>
            <a:r>
              <a:rPr lang="en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1) </a:t>
            </a:r>
            <a:r>
              <a:rPr lang="en" b="1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Serving Size </a:t>
            </a:r>
            <a:r>
              <a:rPr lang="en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- </a:t>
            </a:r>
            <a:r>
              <a:rPr lang="en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Reflect the amount that people typically eat or drink</a:t>
            </a:r>
          </a:p>
          <a:p>
            <a:pPr marL="11430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Calories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Provides a measure of how much energy you get from a serving of the </a:t>
            </a:r>
            <a:r>
              <a:rPr lang="en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food</a:t>
            </a:r>
          </a:p>
          <a:p>
            <a:pPr marL="114300" indent="0">
              <a:buNone/>
            </a:pPr>
            <a:r>
              <a:rPr lang="en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3) </a:t>
            </a:r>
            <a:r>
              <a:rPr lang="en" b="1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Nutrients</a:t>
            </a:r>
            <a:r>
              <a:rPr lang="en" dirty="0" smtClean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it to support your personal dietary needs by looking at foods that contain more of the nutrients that you are looking for</a:t>
            </a:r>
          </a:p>
          <a:p>
            <a:pPr marL="11430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Percent Daily Value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how much of the nutrient in a serving contributes to a total daily diet</a:t>
            </a:r>
          </a:p>
          <a:p>
            <a:pPr marL="114300" lv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a healthy diet: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Nutrients to get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saturated fat, sodium, and added sugars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Nutrients to get more of: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Dietary fiber, Vitamin D, Calcium, Iron, and Potassium</a:t>
            </a:r>
          </a:p>
          <a:p>
            <a:pPr marL="114300" lv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41382"/>
      </p:ext>
    </p:extLst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8DCC72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6D9EEB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1009</Words>
  <Application>Microsoft Office PowerPoint</Application>
  <PresentationFormat>On-screen Show (16:9)</PresentationFormat>
  <Paragraphs>134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Source Sans Pro</vt:lpstr>
      <vt:lpstr>Amatic SC</vt:lpstr>
      <vt:lpstr>Source Code Pro</vt:lpstr>
      <vt:lpstr>Wingdings</vt:lpstr>
      <vt:lpstr>Roboto</vt:lpstr>
      <vt:lpstr>Times New Roman</vt:lpstr>
      <vt:lpstr>Calibri</vt:lpstr>
      <vt:lpstr>Beach Day</vt:lpstr>
      <vt:lpstr>HONEY Project </vt:lpstr>
      <vt:lpstr>What is Food and what does it do? </vt:lpstr>
      <vt:lpstr>MY PLATE</vt:lpstr>
      <vt:lpstr>Fruit</vt:lpstr>
      <vt:lpstr>Vegetables </vt:lpstr>
      <vt:lpstr>grains </vt:lpstr>
      <vt:lpstr>Protein foods</vt:lpstr>
      <vt:lpstr>Dairy</vt:lpstr>
      <vt:lpstr>Nutrition Labels </vt:lpstr>
      <vt:lpstr>Nutrition Labels: Contents</vt:lpstr>
      <vt:lpstr>Nutrition Labels: Contents</vt:lpstr>
      <vt:lpstr>Nutrition Labels: Contents</vt:lpstr>
      <vt:lpstr>Typical Lunch </vt:lpstr>
      <vt:lpstr>Healthy Lunches </vt:lpstr>
      <vt:lpstr>Conclusion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HONEY Project </dc:title>
  <cp:lastModifiedBy>Patricia_Ann</cp:lastModifiedBy>
  <cp:revision>18</cp:revision>
  <dcterms:modified xsi:type="dcterms:W3CDTF">2020-05-02T21:45:57Z</dcterms:modified>
</cp:coreProperties>
</file>